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4630400" cy="8229600"/>
  <p:notesSz cx="8229600" cy="14630400"/>
  <p:embeddedFontLst>
    <p:embeddedFont>
      <p:font typeface="Arial Black" panose="020B0A04020102020204" pitchFamily="34" charset="0"/>
      <p:bold r:id="rId17"/>
    </p:embeddedFont>
    <p:embeddedFont>
      <p:font typeface="B Yekan" panose="00000400000000000000" pitchFamily="2" charset="-78"/>
      <p:regular r:id="rId18"/>
    </p:embeddedFont>
    <p:embeddedFont>
      <p:font typeface="Corbel" panose="020B0503020204020204" pitchFamily="34" charset="0"/>
      <p:regular r:id="rId19"/>
      <p:bold r:id="rId20"/>
      <p:italic r:id="rId21"/>
      <p:boldItalic r:id="rId22"/>
    </p:embeddedFont>
    <p:embeddedFont>
      <p:font typeface="Gelasio" panose="020B0604020202020204" charset="0"/>
      <p:regular r:id="rId23"/>
    </p:embeddedFont>
    <p:embeddedFont>
      <p:font typeface="Gelasio Semi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00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3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hyperlink" Target="https://www.aparat.com/v/f1m9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rtl="1">
              <a:lnSpc>
                <a:spcPts val="5550"/>
              </a:lnSpc>
            </a:pPr>
            <a:r>
              <a:rPr lang="en-US" sz="6600" dirty="0">
                <a:solidFill>
                  <a:srgbClr val="484237"/>
                </a:solidFill>
                <a:latin typeface="Arial Black" panose="020B0A04020102020204" pitchFamily="34" charset="0"/>
                <a:ea typeface="Kozuka Gothic Pr6N H" panose="020B0800000000000000" pitchFamily="34" charset="-128"/>
                <a:cs typeface="B Yekan" panose="00000400000000000000" pitchFamily="2" charset="-78"/>
              </a:rPr>
              <a:t>GPU</a:t>
            </a:r>
            <a:endParaRPr lang="en-US" sz="4450" dirty="0">
              <a:latin typeface="Arial Black" panose="020B0A04020102020204" pitchFamily="34" charset="0"/>
              <a:ea typeface="Kozuka Gothic Pr6N H" panose="020B0800000000000000" pitchFamily="34" charset="-128"/>
              <a:cs typeface="B Yekan" panose="00000400000000000000" pitchFamily="2" charset="-78"/>
            </a:endParaRPr>
          </a:p>
        </p:txBody>
      </p:sp>
      <p:pic>
        <p:nvPicPr>
          <p:cNvPr id="1026" name="Picture 2" descr="موسسه آموزش عالی ایرانیان | کنسرسیوم دانشگاه ها و موسسات آموزش عالی  الکترونیکی غیردولتی ج.ا. ایران">
            <a:extLst>
              <a:ext uri="{FF2B5EF4-FFF2-40B4-BE49-F238E27FC236}">
                <a16:creationId xmlns:a16="http://schemas.microsoft.com/office/drawing/2014/main" id="{14FB5D12-BB2C-334B-B6CF-FE5252BD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39" y="5939501"/>
            <a:ext cx="20764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F1B473-E4A0-2EB1-660B-42B444B8F176}"/>
              </a:ext>
            </a:extLst>
          </p:cNvPr>
          <p:cNvSpPr/>
          <p:nvPr/>
        </p:nvSpPr>
        <p:spPr>
          <a:xfrm>
            <a:off x="2157093" y="4510898"/>
            <a:ext cx="50305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Yekan" panose="00000400000000000000" pitchFamily="2" charset="-78"/>
              </a:rPr>
              <a:t>دانشجو :محمدرضا پورمحمد روح افزا 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Yeka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685C4D-7E16-7105-D75D-CA2BEA1F4B23}"/>
              </a:ext>
            </a:extLst>
          </p:cNvPr>
          <p:cNvSpPr/>
          <p:nvPr/>
        </p:nvSpPr>
        <p:spPr>
          <a:xfrm>
            <a:off x="2181945" y="5186518"/>
            <a:ext cx="49808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Yekan" panose="00000400000000000000" pitchFamily="2" charset="-78"/>
              </a:rPr>
              <a:t>استاد</a:t>
            </a:r>
            <a:r>
              <a:rPr lang="fa-IR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Yekan" panose="00000400000000000000" pitchFamily="2" charset="-78"/>
              </a:rPr>
              <a:t> :جناب آقای مهندس رشادت جو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Yekan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39EFE-B14F-D4F7-DA8F-AB663967944C}"/>
              </a:ext>
            </a:extLst>
          </p:cNvPr>
          <p:cNvSpPr/>
          <p:nvPr/>
        </p:nvSpPr>
        <p:spPr>
          <a:xfrm>
            <a:off x="3945866" y="7420414"/>
            <a:ext cx="1252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Yekan" panose="00000400000000000000" pitchFamily="2" charset="-78"/>
              </a:rPr>
              <a:t>آذر-04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F92BAAB-A82B-4B93-05FD-94221BE3C494}"/>
              </a:ext>
            </a:extLst>
          </p:cNvPr>
          <p:cNvSpPr/>
          <p:nvPr/>
        </p:nvSpPr>
        <p:spPr>
          <a:xfrm>
            <a:off x="12732662" y="7421078"/>
            <a:ext cx="1838426" cy="72189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10020" y="3486983"/>
            <a:ext cx="127265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جمع‌بندی: GPU نیروی محرکه گرافیک و محاسبات موازی</a:t>
            </a:r>
            <a:endParaRPr lang="en-US" sz="4450" dirty="0">
              <a:cs typeface="B Yekan" panose="00000400000000000000" pitchFamily="2" charset="-78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3326308" y="453592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13411379" y="457842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1</a:t>
            </a:r>
            <a:endParaRPr lang="en-US" sz="2650" dirty="0">
              <a:cs typeface="B Yekan" panose="00000400000000000000" pitchFamily="2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64259" y="46137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نقش مکمل GPU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7457003" y="5104209"/>
            <a:ext cx="564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GPU با معماری موازی و تعداد هسته‌های زیاد، مکمل قدرتمند CPU است و پردازش‌های سنگین را متحول کرده است.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663214" y="453592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9" name="Text 6"/>
          <p:cNvSpPr/>
          <p:nvPr/>
        </p:nvSpPr>
        <p:spPr>
          <a:xfrm>
            <a:off x="6748284" y="457842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2</a:t>
            </a:r>
            <a:endParaRPr lang="en-US" sz="2650" dirty="0">
              <a:cs typeface="B Yekan" panose="00000400000000000000" pitchFamily="2" charset="-7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243501" y="4613791"/>
            <a:ext cx="31928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کارت گرافیک: یک واحد کامل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93790" y="5104209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کارت گرافیک، سخت‌افزاری کامل شامل GPU و اجزای دیگر است که برای پردازش و نمایش گرافیکی ضروری است.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13326308" y="628364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3411379" y="63261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3</a:t>
            </a:r>
            <a:endParaRPr lang="en-US" sz="2650" dirty="0">
              <a:cs typeface="B Yekan" panose="00000400000000000000" pitchFamily="2" charset="-78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264259" y="6361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اهمیت انتخاب آگاهانه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457003" y="6851928"/>
            <a:ext cx="564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شناخت تفاوت‌ها و انواع GPU به شما کمک می‌کند تا انتخابی بهتر و بهینه‌تر برای نیازهای خود داشته باشید.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663214" y="628364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748284" y="63261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4</a:t>
            </a:r>
            <a:endParaRPr lang="en-US" sz="2650" dirty="0">
              <a:cs typeface="B Yekan" panose="00000400000000000000" pitchFamily="2" charset="-78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3601164" y="6361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آینده وابسته به GPU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93790" y="6851928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آینده پردازش‌های سنگین، هوش مصنوعی، و واقعیت مجازی به شدت وابسته به پیشرفت و نوآوری در تکنولوژی GPUهاست.</a:t>
            </a:r>
            <a:endParaRPr lang="en-US" sz="1750" dirty="0">
              <a:cs typeface="B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خرید و قیمت کارت گرافیک ام اس آی مدل RTX 5060 8G INSPIRE 2X OC  ">
            <a:extLst>
              <a:ext uri="{FF2B5EF4-FFF2-40B4-BE49-F238E27FC236}">
                <a16:creationId xmlns:a16="http://schemas.microsoft.com/office/drawing/2014/main" id="{794D5BE0-F4A7-4321-B0F4-AEBCE5EC8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39534" r="6230" b="33954"/>
          <a:stretch/>
        </p:blipFill>
        <p:spPr bwMode="auto">
          <a:xfrm>
            <a:off x="10299725" y="5026366"/>
            <a:ext cx="4225835" cy="13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6436944" y="4196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fa-IR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معروفترین </a:t>
            </a: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GPU</a:t>
            </a:r>
            <a:r>
              <a:rPr lang="fa-IR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 ها</a:t>
            </a:r>
            <a:endParaRPr lang="en-US" sz="4450" dirty="0">
              <a:cs typeface="B Yekan" panose="00000400000000000000" pitchFamily="2" charset="-78"/>
            </a:endParaRPr>
          </a:p>
        </p:txBody>
      </p:sp>
      <p:pic>
        <p:nvPicPr>
          <p:cNvPr id="1026" name="Picture 2" descr="خرید و قیمت کارت گرافیک مبتنی بر NVIDIA ایسوس مدل ASUS ROG Astral RTX 5090 O32G GAMING">
            <a:extLst>
              <a:ext uri="{FF2B5EF4-FFF2-40B4-BE49-F238E27FC236}">
                <a16:creationId xmlns:a16="http://schemas.microsoft.com/office/drawing/2014/main" id="{0C8936B6-A7BE-4BDA-A4BC-2700DE36A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7" y="190621"/>
            <a:ext cx="2965938" cy="29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EF41F8-DDE1-4D44-BB52-F7AF854CBA6A}"/>
              </a:ext>
            </a:extLst>
          </p:cNvPr>
          <p:cNvSpPr txBox="1"/>
          <p:nvPr/>
        </p:nvSpPr>
        <p:spPr>
          <a:xfrm>
            <a:off x="45384" y="2791854"/>
            <a:ext cx="4337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C0C0C"/>
                </a:solidFill>
                <a:effectLst/>
                <a:latin typeface="IRANYekan"/>
              </a:rPr>
              <a:t>ASUS ROG Astral RTX 5090 O32G GAMING</a:t>
            </a:r>
          </a:p>
        </p:txBody>
      </p:sp>
      <p:pic>
        <p:nvPicPr>
          <p:cNvPr id="1028" name="Picture 4" descr="خرید و قیمت کارت گرافیک ام اس آی مدل RTX 5060 8G INSPIRE 2X OC  ">
            <a:extLst>
              <a:ext uri="{FF2B5EF4-FFF2-40B4-BE49-F238E27FC236}">
                <a16:creationId xmlns:a16="http://schemas.microsoft.com/office/drawing/2014/main" id="{1BA197B3-1DC9-413C-B471-CAE337000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 t="29840" r="10109" b="20141"/>
          <a:stretch/>
        </p:blipFill>
        <p:spPr bwMode="auto">
          <a:xfrm>
            <a:off x="10446681" y="2408572"/>
            <a:ext cx="3931921" cy="25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3B1FCB-2A14-4419-B892-4715F83D089A}"/>
              </a:ext>
            </a:extLst>
          </p:cNvPr>
          <p:cNvSpPr txBox="1"/>
          <p:nvPr/>
        </p:nvSpPr>
        <p:spPr>
          <a:xfrm>
            <a:off x="10951236" y="6439377"/>
            <a:ext cx="3117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C0C0C"/>
                </a:solidFill>
                <a:effectLst/>
                <a:latin typeface="IRANYekan"/>
              </a:rPr>
              <a:t>RTX 5060 8G INSPIRE 2X OC</a:t>
            </a:r>
          </a:p>
        </p:txBody>
      </p:sp>
      <p:pic>
        <p:nvPicPr>
          <p:cNvPr id="1032" name="Picture 8" descr="کارت گرافیک ام اس آی مدل N730-4GD3V2">
            <a:extLst>
              <a:ext uri="{FF2B5EF4-FFF2-40B4-BE49-F238E27FC236}">
                <a16:creationId xmlns:a16="http://schemas.microsoft.com/office/drawing/2014/main" id="{94452D32-F972-41BB-9D21-3DF398DFA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6342"/>
          <a:stretch/>
        </p:blipFill>
        <p:spPr bwMode="auto">
          <a:xfrm>
            <a:off x="45384" y="5757792"/>
            <a:ext cx="2857500" cy="223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E85AC3-A820-4C97-83AC-971FEED57442}"/>
              </a:ext>
            </a:extLst>
          </p:cNvPr>
          <p:cNvSpPr txBox="1"/>
          <p:nvPr/>
        </p:nvSpPr>
        <p:spPr>
          <a:xfrm>
            <a:off x="1043060" y="7678475"/>
            <a:ext cx="1685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C0C0C"/>
                </a:solidFill>
                <a:effectLst/>
                <a:latin typeface="IRANYekan"/>
              </a:rPr>
              <a:t>N730-4GD3V2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EB9263-A0F0-49F7-8B2F-38C8E1C858EC}"/>
              </a:ext>
            </a:extLst>
          </p:cNvPr>
          <p:cNvSpPr/>
          <p:nvPr/>
        </p:nvSpPr>
        <p:spPr>
          <a:xfrm>
            <a:off x="12732662" y="7421078"/>
            <a:ext cx="1838426" cy="72189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E5901A-4AE3-4A57-B85E-F4EF48D5ABA7}"/>
              </a:ext>
            </a:extLst>
          </p:cNvPr>
          <p:cNvSpPr txBox="1"/>
          <p:nvPr/>
        </p:nvSpPr>
        <p:spPr>
          <a:xfrm>
            <a:off x="5776713" y="6121123"/>
            <a:ext cx="754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i="0" dirty="0">
                <a:solidFill>
                  <a:srgbClr val="383E43"/>
                </a:solidFill>
                <a:effectLst/>
                <a:latin typeface="SahelFont"/>
              </a:rPr>
              <a:t>A100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761419-B0C5-4393-9CDC-E0F59A39B2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20" t="18413" r="9365" b="17620"/>
          <a:stretch/>
        </p:blipFill>
        <p:spPr>
          <a:xfrm>
            <a:off x="4026204" y="2136287"/>
            <a:ext cx="5150201" cy="398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BD8B19-D2BE-44E5-8792-DA498107B4BC}"/>
              </a:ext>
            </a:extLst>
          </p:cNvPr>
          <p:cNvSpPr/>
          <p:nvPr/>
        </p:nvSpPr>
        <p:spPr>
          <a:xfrm>
            <a:off x="12732662" y="7421078"/>
            <a:ext cx="1838426" cy="72189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282400-8532-49A0-B97B-0DECEDF0EA70}"/>
              </a:ext>
            </a:extLst>
          </p:cNvPr>
          <p:cNvSpPr txBox="1"/>
          <p:nvPr/>
        </p:nvSpPr>
        <p:spPr>
          <a:xfrm>
            <a:off x="3357154" y="6418609"/>
            <a:ext cx="7903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dirty="0">
                <a:hlinkClick r:id="rId4"/>
              </a:rPr>
              <a:t>https://www.aparat.com/v/f1m9s</a:t>
            </a:r>
            <a:endParaRPr lang="fa-IR" dirty="0"/>
          </a:p>
        </p:txBody>
      </p:sp>
      <p:pic>
        <p:nvPicPr>
          <p:cNvPr id="5" name="6c79368390f3b982ee6ee6b2fa98110c11884096-240p">
            <a:hlinkClick r:id="" action="ppaction://media"/>
            <a:extLst>
              <a:ext uri="{FF2B5EF4-FFF2-40B4-BE49-F238E27FC236}">
                <a16:creationId xmlns:a16="http://schemas.microsoft.com/office/drawing/2014/main" id="{9D65391C-8613-46C9-9A2F-E1329996F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6432" y="1121496"/>
            <a:ext cx="8037535" cy="452819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918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BD8B19-D2BE-44E5-8792-DA498107B4BC}"/>
              </a:ext>
            </a:extLst>
          </p:cNvPr>
          <p:cNvSpPr/>
          <p:nvPr/>
        </p:nvSpPr>
        <p:spPr>
          <a:xfrm>
            <a:off x="12732662" y="7421078"/>
            <a:ext cx="1838426" cy="72189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B1BAA-4E1F-6A42-F010-D1FA06C55210}"/>
              </a:ext>
            </a:extLst>
          </p:cNvPr>
          <p:cNvSpPr txBox="1"/>
          <p:nvPr/>
        </p:nvSpPr>
        <p:spPr>
          <a:xfrm>
            <a:off x="501805" y="16453"/>
            <a:ext cx="8898673" cy="7536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buNone/>
            </a:pPr>
            <a:r>
              <a:rPr lang="en-US" b="1" dirty="0">
                <a:cs typeface="B Yekan" panose="00000400000000000000" pitchFamily="2" charset="-78"/>
              </a:rPr>
              <a:t>CUDA </a:t>
            </a:r>
            <a:r>
              <a:rPr lang="fa-IR" b="1" dirty="0">
                <a:cs typeface="B Yekan" panose="00000400000000000000" pitchFamily="2" charset="-78"/>
              </a:rPr>
              <a:t>چیست؟</a:t>
            </a:r>
          </a:p>
          <a:p>
            <a:pPr algn="r" rtl="1">
              <a:lnSpc>
                <a:spcPct val="200000"/>
              </a:lnSpc>
              <a:buNone/>
            </a:pPr>
            <a:r>
              <a:rPr lang="en-US" b="1" dirty="0">
                <a:cs typeface="B Yekan" panose="00000400000000000000" pitchFamily="2" charset="-78"/>
              </a:rPr>
              <a:t>CUDA</a:t>
            </a:r>
            <a:r>
              <a:rPr lang="en-US" dirty="0">
                <a:cs typeface="B Yekan" panose="00000400000000000000" pitchFamily="2" charset="-78"/>
              </a:rPr>
              <a:t> </a:t>
            </a:r>
            <a:r>
              <a:rPr lang="fa-IR" dirty="0">
                <a:cs typeface="B Yekan" panose="00000400000000000000" pitchFamily="2" charset="-78"/>
              </a:rPr>
              <a:t>مخففی است از:</a:t>
            </a:r>
            <a:br>
              <a:rPr lang="fa-IR" dirty="0">
                <a:cs typeface="B Yekan" panose="00000400000000000000" pitchFamily="2" charset="-78"/>
              </a:rPr>
            </a:br>
            <a:r>
              <a:rPr lang="en-US" b="1" dirty="0">
                <a:cs typeface="B Yekan" panose="00000400000000000000" pitchFamily="2" charset="-78"/>
              </a:rPr>
              <a:t>C</a:t>
            </a:r>
            <a:r>
              <a:rPr lang="en-US" dirty="0">
                <a:cs typeface="B Yekan" panose="00000400000000000000" pitchFamily="2" charset="-78"/>
              </a:rPr>
              <a:t>ompute </a:t>
            </a:r>
            <a:r>
              <a:rPr lang="en-US" b="1" dirty="0">
                <a:cs typeface="B Yekan" panose="00000400000000000000" pitchFamily="2" charset="-78"/>
              </a:rPr>
              <a:t>U</a:t>
            </a:r>
            <a:r>
              <a:rPr lang="en-US" dirty="0">
                <a:cs typeface="B Yekan" panose="00000400000000000000" pitchFamily="2" charset="-78"/>
              </a:rPr>
              <a:t>nified </a:t>
            </a:r>
            <a:r>
              <a:rPr lang="en-US" b="1" dirty="0">
                <a:cs typeface="B Yekan" panose="00000400000000000000" pitchFamily="2" charset="-78"/>
              </a:rPr>
              <a:t>D</a:t>
            </a:r>
            <a:r>
              <a:rPr lang="en-US" dirty="0">
                <a:cs typeface="B Yekan" panose="00000400000000000000" pitchFamily="2" charset="-78"/>
              </a:rPr>
              <a:t>evice </a:t>
            </a:r>
            <a:r>
              <a:rPr lang="en-US" b="1" dirty="0">
                <a:cs typeface="B Yekan" panose="00000400000000000000" pitchFamily="2" charset="-78"/>
              </a:rPr>
              <a:t>A</a:t>
            </a:r>
            <a:r>
              <a:rPr lang="en-US" dirty="0">
                <a:cs typeface="B Yekan" panose="00000400000000000000" pitchFamily="2" charset="-78"/>
              </a:rPr>
              <a:t>rchitecture</a:t>
            </a:r>
            <a:br>
              <a:rPr lang="en-US" dirty="0">
                <a:cs typeface="B Yekan" panose="00000400000000000000" pitchFamily="2" charset="-78"/>
              </a:rPr>
            </a:br>
            <a:r>
              <a:rPr lang="fa-IR" dirty="0">
                <a:cs typeface="B Yekan" panose="00000400000000000000" pitchFamily="2" charset="-78"/>
              </a:rPr>
              <a:t>و یک </a:t>
            </a:r>
            <a:r>
              <a:rPr lang="fa-IR" b="1" dirty="0">
                <a:cs typeface="B Yekan" panose="00000400000000000000" pitchFamily="2" charset="-78"/>
              </a:rPr>
              <a:t>پلتفرم و </a:t>
            </a:r>
            <a:r>
              <a:rPr lang="en-US" b="1" dirty="0">
                <a:cs typeface="B Yekan" panose="00000400000000000000" pitchFamily="2" charset="-78"/>
              </a:rPr>
              <a:t>API</a:t>
            </a:r>
            <a:r>
              <a:rPr lang="en-US" dirty="0">
                <a:cs typeface="B Yekan" panose="00000400000000000000" pitchFamily="2" charset="-78"/>
              </a:rPr>
              <a:t> </a:t>
            </a:r>
            <a:r>
              <a:rPr lang="fa-IR" dirty="0">
                <a:cs typeface="B Yekan" panose="00000400000000000000" pitchFamily="2" charset="-78"/>
              </a:rPr>
              <a:t>است که شرکت </a:t>
            </a:r>
            <a:r>
              <a:rPr lang="en-US" b="1" dirty="0">
                <a:cs typeface="B Yekan" panose="00000400000000000000" pitchFamily="2" charset="-78"/>
              </a:rPr>
              <a:t>NVIDIA</a:t>
            </a:r>
            <a:r>
              <a:rPr lang="en-US" dirty="0">
                <a:cs typeface="B Yekan" panose="00000400000000000000" pitchFamily="2" charset="-78"/>
              </a:rPr>
              <a:t> </a:t>
            </a:r>
            <a:r>
              <a:rPr lang="fa-IR" dirty="0">
                <a:cs typeface="B Yekan" panose="00000400000000000000" pitchFamily="2" charset="-78"/>
              </a:rPr>
              <a:t>ساخته تا بتوانید روی </a:t>
            </a:r>
            <a:r>
              <a:rPr lang="en-US" dirty="0">
                <a:cs typeface="B Yekan" panose="00000400000000000000" pitchFamily="2" charset="-78"/>
              </a:rPr>
              <a:t>GPU </a:t>
            </a:r>
            <a:r>
              <a:rPr lang="fa-IR" dirty="0">
                <a:cs typeface="B Yekan" panose="00000400000000000000" pitchFamily="2" charset="-78"/>
              </a:rPr>
              <a:t>برنامه‌نویسی کنید.</a:t>
            </a:r>
          </a:p>
          <a:p>
            <a:pPr algn="r" rtl="1">
              <a:lnSpc>
                <a:spcPct val="200000"/>
              </a:lnSpc>
              <a:buNone/>
            </a:pPr>
            <a:r>
              <a:rPr lang="en-US" b="1" dirty="0">
                <a:cs typeface="B Yekan" panose="00000400000000000000" pitchFamily="2" charset="-78"/>
              </a:rPr>
              <a:t>CUDA </a:t>
            </a:r>
            <a:r>
              <a:rPr lang="fa-IR" b="1" dirty="0">
                <a:cs typeface="B Yekan" panose="00000400000000000000" pitchFamily="2" charset="-78"/>
              </a:rPr>
              <a:t>چه کار می‌کند؟</a:t>
            </a:r>
          </a:p>
          <a:p>
            <a:pPr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dirty="0">
                <a:cs typeface="B Yekan" panose="00000400000000000000" pitchFamily="2" charset="-78"/>
              </a:rPr>
              <a:t>امکان برنامه‌نویسی مستقیم </a:t>
            </a:r>
            <a:r>
              <a:rPr lang="en-US" dirty="0">
                <a:cs typeface="B Yekan" panose="00000400000000000000" pitchFamily="2" charset="-78"/>
              </a:rPr>
              <a:t>GPU </a:t>
            </a:r>
            <a:r>
              <a:rPr lang="fa-IR" dirty="0">
                <a:cs typeface="B Yekan" panose="00000400000000000000" pitchFamily="2" charset="-78"/>
              </a:rPr>
              <a:t>را می‌دهد.</a:t>
            </a:r>
          </a:p>
          <a:p>
            <a:pPr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dirty="0">
                <a:cs typeface="B Yekan" panose="00000400000000000000" pitchFamily="2" charset="-78"/>
              </a:rPr>
              <a:t>برخلاف </a:t>
            </a:r>
            <a:r>
              <a:rPr lang="en-US" dirty="0">
                <a:cs typeface="B Yekan" panose="00000400000000000000" pitchFamily="2" charset="-78"/>
              </a:rPr>
              <a:t>CPU </a:t>
            </a:r>
            <a:r>
              <a:rPr lang="fa-IR" dirty="0">
                <a:cs typeface="B Yekan" panose="00000400000000000000" pitchFamily="2" charset="-78"/>
              </a:rPr>
              <a:t>که تعداد هسته‌های کم با قدرت زیاد دارد، </a:t>
            </a:r>
            <a:r>
              <a:rPr lang="en-US" dirty="0">
                <a:cs typeface="B Yekan" panose="00000400000000000000" pitchFamily="2" charset="-78"/>
              </a:rPr>
              <a:t>GPU </a:t>
            </a:r>
            <a:r>
              <a:rPr lang="fa-IR" dirty="0">
                <a:cs typeface="B Yekan" panose="00000400000000000000" pitchFamily="2" charset="-78"/>
              </a:rPr>
              <a:t>هزاران هسته کوچک دارد که برای کارهای موازی فوق‌العاده است.</a:t>
            </a:r>
          </a:p>
          <a:p>
            <a:pPr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B Yekan" panose="00000400000000000000" pitchFamily="2" charset="-78"/>
              </a:rPr>
              <a:t>CUDA </a:t>
            </a:r>
            <a:r>
              <a:rPr lang="fa-IR" dirty="0">
                <a:cs typeface="B Yekan" panose="00000400000000000000" pitchFamily="2" charset="-78"/>
              </a:rPr>
              <a:t>به برنامه‌نویسان اجازه می‌دهد این هسته‌ها را برای کارهای سنگین مثل</a:t>
            </a:r>
            <a:r>
              <a:rPr lang="en-US" dirty="0">
                <a:cs typeface="B Yekan" panose="00000400000000000000" pitchFamily="2" charset="-78"/>
              </a:rPr>
              <a:t> </a:t>
            </a:r>
            <a:r>
              <a:rPr lang="fa-IR">
                <a:cs typeface="B Yekan" panose="00000400000000000000" pitchFamily="2" charset="-78"/>
              </a:rPr>
              <a:t> استفاده کنند:</a:t>
            </a:r>
            <a:endParaRPr lang="fa-IR" dirty="0">
              <a:cs typeface="B Yekan" panose="00000400000000000000" pitchFamily="2" charset="-78"/>
            </a:endParaRPr>
          </a:p>
          <a:p>
            <a:pPr marL="742950" lvl="1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>
                <a:cs typeface="B Yekan" panose="00000400000000000000" pitchFamily="2" charset="-78"/>
              </a:rPr>
              <a:t>هوش مصنوعی</a:t>
            </a:r>
            <a:endParaRPr lang="fa-IR" dirty="0">
              <a:cs typeface="B Yekan" panose="00000400000000000000" pitchFamily="2" charset="-78"/>
            </a:endParaRPr>
          </a:p>
          <a:p>
            <a:pPr marL="742950" lvl="1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>
                <a:cs typeface="B Yekan" panose="00000400000000000000" pitchFamily="2" charset="-78"/>
              </a:rPr>
              <a:t>یادگیری عمیق</a:t>
            </a:r>
            <a:endParaRPr lang="fa-IR" dirty="0">
              <a:cs typeface="B Yekan" panose="00000400000000000000" pitchFamily="2" charset="-78"/>
            </a:endParaRPr>
          </a:p>
          <a:p>
            <a:pPr marL="742950" lvl="1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>
                <a:cs typeface="B Yekan" panose="00000400000000000000" pitchFamily="2" charset="-78"/>
              </a:rPr>
              <a:t>محاسبات علمی</a:t>
            </a:r>
            <a:endParaRPr lang="fa-IR" dirty="0">
              <a:cs typeface="B Yekan" panose="00000400000000000000" pitchFamily="2" charset="-78"/>
            </a:endParaRPr>
          </a:p>
          <a:p>
            <a:pPr marL="742950" lvl="1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>
                <a:cs typeface="B Yekan" panose="00000400000000000000" pitchFamily="2" charset="-78"/>
              </a:rPr>
              <a:t>پردازش تصویر</a:t>
            </a:r>
            <a:endParaRPr lang="fa-IR" dirty="0">
              <a:cs typeface="B Yekan" panose="00000400000000000000" pitchFamily="2" charset="-78"/>
            </a:endParaRPr>
          </a:p>
          <a:p>
            <a:pPr marL="742950" lvl="1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>
                <a:cs typeface="B Yekan" panose="00000400000000000000" pitchFamily="2" charset="-78"/>
              </a:rPr>
              <a:t>رندرینگ</a:t>
            </a:r>
            <a:endParaRPr lang="fa-IR" dirty="0">
              <a:cs typeface="B Yekan" panose="00000400000000000000" pitchFamily="2" charset="-78"/>
            </a:endParaRPr>
          </a:p>
          <a:p>
            <a:pPr marL="742950" lvl="1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>
                <a:cs typeface="B Yekan" panose="00000400000000000000" pitchFamily="2" charset="-78"/>
              </a:rPr>
              <a:t>شبیه‌سازی‌ها</a:t>
            </a:r>
            <a:endParaRPr lang="fa-IR" dirty="0">
              <a:cs typeface="B Yekan" panose="00000400000000000000" pitchFamily="2" charset="-78"/>
            </a:endParaRPr>
          </a:p>
        </p:txBody>
      </p:sp>
      <p:pic>
        <p:nvPicPr>
          <p:cNvPr id="1026" name="Picture 2" descr="Where to Start With Programing? – LIGHTS">
            <a:extLst>
              <a:ext uri="{FF2B5EF4-FFF2-40B4-BE49-F238E27FC236}">
                <a16:creationId xmlns:a16="http://schemas.microsoft.com/office/drawing/2014/main" id="{35651D57-45AC-4205-1DBF-0599CDD70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718" y="0"/>
            <a:ext cx="4922682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4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21E9D-2A96-4EC0-4BA3-95F0DD56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ED02E0-CB18-D3BE-2F9B-26DC144C4C65}"/>
              </a:ext>
            </a:extLst>
          </p:cNvPr>
          <p:cNvSpPr/>
          <p:nvPr/>
        </p:nvSpPr>
        <p:spPr>
          <a:xfrm>
            <a:off x="1159727" y="3389971"/>
            <a:ext cx="7593980" cy="162807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3FE26D-D081-5067-1193-848EA56172C2}"/>
              </a:ext>
            </a:extLst>
          </p:cNvPr>
          <p:cNvSpPr/>
          <p:nvPr/>
        </p:nvSpPr>
        <p:spPr>
          <a:xfrm>
            <a:off x="12732662" y="7421078"/>
            <a:ext cx="1838426" cy="72189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8D5A9C-B5F0-E7B5-CF57-1DED501B8795}"/>
              </a:ext>
            </a:extLst>
          </p:cNvPr>
          <p:cNvSpPr txBox="1"/>
          <p:nvPr/>
        </p:nvSpPr>
        <p:spPr>
          <a:xfrm>
            <a:off x="1438507" y="863043"/>
            <a:ext cx="7315200" cy="6290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>
                <a:cs typeface="B Yekan" panose="00000400000000000000" pitchFamily="2" charset="-78"/>
              </a:rPr>
              <a:t>زبان برنامه‌نویسی </a:t>
            </a:r>
            <a:r>
              <a:rPr lang="en-US" b="1" dirty="0">
                <a:cs typeface="B Yekan" panose="00000400000000000000" pitchFamily="2" charset="-78"/>
              </a:rPr>
              <a:t>CUDA </a:t>
            </a:r>
            <a:r>
              <a:rPr lang="fa-IR" b="1" dirty="0">
                <a:cs typeface="B Yekan" panose="00000400000000000000" pitchFamily="2" charset="-78"/>
              </a:rPr>
              <a:t>چیست؟</a:t>
            </a:r>
          </a:p>
          <a:p>
            <a:pPr algn="r" rtl="1">
              <a:lnSpc>
                <a:spcPct val="150000"/>
              </a:lnSpc>
              <a:buNone/>
            </a:pPr>
            <a:r>
              <a:rPr lang="en-US" dirty="0">
                <a:cs typeface="B Yekan" panose="00000400000000000000" pitchFamily="2" charset="-78"/>
              </a:rPr>
              <a:t>CUDA </a:t>
            </a:r>
            <a:r>
              <a:rPr lang="fa-IR" dirty="0">
                <a:cs typeface="B Yekan" panose="00000400000000000000" pitchFamily="2" charset="-78"/>
              </a:rPr>
              <a:t>خودش «زبان» نیست، بلکه یک </a:t>
            </a:r>
            <a:r>
              <a:rPr lang="fa-IR" b="1" dirty="0">
                <a:cs typeface="B Yekan" panose="00000400000000000000" pitchFamily="2" charset="-78"/>
              </a:rPr>
              <a:t>افزونه برای زبان </a:t>
            </a:r>
            <a:r>
              <a:rPr lang="en-US" b="1" dirty="0">
                <a:cs typeface="B Yekan" panose="00000400000000000000" pitchFamily="2" charset="-78"/>
              </a:rPr>
              <a:t>C/C++</a:t>
            </a:r>
            <a:r>
              <a:rPr lang="en-US" dirty="0">
                <a:cs typeface="B Yekan" panose="00000400000000000000" pitchFamily="2" charset="-78"/>
              </a:rPr>
              <a:t> </a:t>
            </a:r>
            <a:r>
              <a:rPr lang="fa-IR" dirty="0">
                <a:cs typeface="B Yekan" panose="00000400000000000000" pitchFamily="2" charset="-78"/>
              </a:rPr>
              <a:t>است.</a:t>
            </a:r>
            <a:br>
              <a:rPr lang="fa-IR" dirty="0">
                <a:cs typeface="B Yekan" panose="00000400000000000000" pitchFamily="2" charset="-78"/>
              </a:rPr>
            </a:br>
            <a:r>
              <a:rPr lang="fa-IR" dirty="0">
                <a:cs typeface="B Yekan" panose="00000400000000000000" pitchFamily="2" charset="-78"/>
              </a:rPr>
              <a:t>فایلی که با </a:t>
            </a:r>
            <a:r>
              <a:rPr lang="en-US" dirty="0">
                <a:cs typeface="B Yekan" panose="00000400000000000000" pitchFamily="2" charset="-78"/>
              </a:rPr>
              <a:t>CUDA </a:t>
            </a:r>
            <a:r>
              <a:rPr lang="fa-IR" dirty="0">
                <a:cs typeface="B Yekan" panose="00000400000000000000" pitchFamily="2" charset="-78"/>
              </a:rPr>
              <a:t>نوشته می‌شود معمولاً پسوند </a:t>
            </a:r>
            <a:r>
              <a:rPr lang="fa-IR" b="1" dirty="0">
                <a:latin typeface="Courier New" panose="02070309020205020404" pitchFamily="49" charset="0"/>
                <a:cs typeface="B Yekan" panose="00000400000000000000" pitchFamily="2" charset="-78"/>
              </a:rPr>
              <a:t>.</a:t>
            </a:r>
            <a:r>
              <a:rPr lang="en-US" b="1" dirty="0">
                <a:latin typeface="Courier New" panose="02070309020205020404" pitchFamily="49" charset="0"/>
                <a:cs typeface="B Yekan" panose="00000400000000000000" pitchFamily="2" charset="-78"/>
              </a:rPr>
              <a:t>cu</a:t>
            </a:r>
            <a:r>
              <a:rPr lang="en-US" dirty="0">
                <a:cs typeface="B Yekan" panose="00000400000000000000" pitchFamily="2" charset="-78"/>
              </a:rPr>
              <a:t> </a:t>
            </a:r>
            <a:r>
              <a:rPr lang="fa-IR" dirty="0">
                <a:cs typeface="B Yekan" panose="00000400000000000000" pitchFamily="2" charset="-78"/>
              </a:rPr>
              <a:t>دارد.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dirty="0">
                <a:cs typeface="B Yekan" panose="00000400000000000000" pitchFamily="2" charset="-78"/>
              </a:rPr>
              <a:t>در کد </a:t>
            </a:r>
            <a:r>
              <a:rPr lang="en-US" dirty="0">
                <a:cs typeface="B Yekan" panose="00000400000000000000" pitchFamily="2" charset="-78"/>
              </a:rPr>
              <a:t>CUDA </a:t>
            </a:r>
            <a:r>
              <a:rPr lang="fa-IR" dirty="0">
                <a:cs typeface="B Yekan" panose="00000400000000000000" pitchFamily="2" charset="-78"/>
              </a:rPr>
              <a:t>شما دو بخش دارید: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cs typeface="B Yekan" panose="00000400000000000000" pitchFamily="2" charset="-78"/>
              </a:rPr>
              <a:t>Host code:</a:t>
            </a:r>
            <a:r>
              <a:rPr lang="en-US" dirty="0">
                <a:cs typeface="B Yekan" panose="00000400000000000000" pitchFamily="2" charset="-78"/>
              </a:rPr>
              <a:t> </a:t>
            </a:r>
            <a:r>
              <a:rPr lang="fa-IR" dirty="0">
                <a:cs typeface="B Yekan" panose="00000400000000000000" pitchFamily="2" charset="-78"/>
              </a:rPr>
              <a:t>روی </a:t>
            </a:r>
            <a:r>
              <a:rPr lang="en-US" dirty="0">
                <a:cs typeface="B Yekan" panose="00000400000000000000" pitchFamily="2" charset="-78"/>
              </a:rPr>
              <a:t>CPU </a:t>
            </a:r>
            <a:r>
              <a:rPr lang="fa-IR" dirty="0">
                <a:cs typeface="B Yekan" panose="00000400000000000000" pitchFamily="2" charset="-78"/>
              </a:rPr>
              <a:t>اجرا می‌شود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cs typeface="B Yekan" panose="00000400000000000000" pitchFamily="2" charset="-78"/>
              </a:rPr>
              <a:t>Device code:</a:t>
            </a:r>
            <a:r>
              <a:rPr lang="en-US" dirty="0">
                <a:cs typeface="B Yekan" panose="00000400000000000000" pitchFamily="2" charset="-78"/>
              </a:rPr>
              <a:t> </a:t>
            </a:r>
            <a:r>
              <a:rPr lang="fa-IR" dirty="0">
                <a:cs typeface="B Yekan" panose="00000400000000000000" pitchFamily="2" charset="-78"/>
              </a:rPr>
              <a:t>روی </a:t>
            </a:r>
            <a:r>
              <a:rPr lang="en-US" dirty="0">
                <a:cs typeface="B Yekan" panose="00000400000000000000" pitchFamily="2" charset="-78"/>
              </a:rPr>
              <a:t>GPU </a:t>
            </a:r>
            <a:r>
              <a:rPr lang="fa-IR" dirty="0">
                <a:cs typeface="B Yekan" panose="00000400000000000000" pitchFamily="2" charset="-78"/>
              </a:rPr>
              <a:t>اجرا می‌شود (</a:t>
            </a:r>
            <a:r>
              <a:rPr lang="en-US" dirty="0">
                <a:cs typeface="B Yekan" panose="00000400000000000000" pitchFamily="2" charset="-78"/>
              </a:rPr>
              <a:t>Kernel</a:t>
            </a:r>
            <a:r>
              <a:rPr lang="fa-IR" dirty="0">
                <a:cs typeface="B Yekan" panose="00000400000000000000" pitchFamily="2" charset="-78"/>
              </a:rPr>
              <a:t>)مثال ساده:</a:t>
            </a:r>
          </a:p>
          <a:p>
            <a:pPr>
              <a:lnSpc>
                <a:spcPct val="150000"/>
              </a:lnSpc>
              <a:buNone/>
            </a:pPr>
            <a:r>
              <a:rPr lang="fa-IR" dirty="0">
                <a:solidFill>
                  <a:srgbClr val="00B050"/>
                </a:solidFill>
                <a:latin typeface="Courier New" panose="02070309020205020404" pitchFamily="49" charset="0"/>
                <a:cs typeface="B Yekan" panose="00000400000000000000" pitchFamily="2" charset="-78"/>
              </a:rPr>
              <a:t>__</a:t>
            </a:r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global__ void add(int *a, int *b, int *c) {</a:t>
            </a:r>
          </a:p>
          <a:p>
            <a:pPr>
              <a:lnSpc>
                <a:spcPct val="150000"/>
              </a:lnSpc>
              <a:buNone/>
            </a:pPr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    int </a:t>
            </a:r>
            <a:r>
              <a:rPr lang="en-US" dirty="0" err="1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i</a:t>
            </a:r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 = </a:t>
            </a:r>
            <a:r>
              <a:rPr lang="en-US" dirty="0" err="1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threadIdx.x</a:t>
            </a:r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;</a:t>
            </a:r>
          </a:p>
          <a:p>
            <a:pPr>
              <a:lnSpc>
                <a:spcPct val="150000"/>
              </a:lnSpc>
              <a:buNone/>
            </a:pPr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    c[</a:t>
            </a:r>
            <a:r>
              <a:rPr lang="en-US" dirty="0" err="1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i</a:t>
            </a:r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] = a[</a:t>
            </a:r>
            <a:r>
              <a:rPr lang="en-US" dirty="0" err="1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i</a:t>
            </a:r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] + b[</a:t>
            </a:r>
            <a:r>
              <a:rPr lang="en-US" dirty="0" err="1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i</a:t>
            </a:r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];</a:t>
            </a:r>
          </a:p>
          <a:p>
            <a:pPr>
              <a:lnSpc>
                <a:spcPct val="150000"/>
              </a:lnSpc>
              <a:buNone/>
            </a:pPr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B Yekan" panose="00000400000000000000" pitchFamily="2" charset="-78"/>
              </a:rPr>
              <a:t>}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dirty="0">
                <a:cs typeface="B Yekan" panose="00000400000000000000" pitchFamily="2" charset="-78"/>
              </a:rPr>
              <a:t>عبارت </a:t>
            </a:r>
            <a:r>
              <a:rPr lang="fa-IR" dirty="0">
                <a:latin typeface="Courier New" panose="02070309020205020404" pitchFamily="49" charset="0"/>
                <a:cs typeface="B Yekan" panose="00000400000000000000" pitchFamily="2" charset="-78"/>
              </a:rPr>
              <a:t>__</a:t>
            </a:r>
            <a:r>
              <a:rPr lang="en-US" dirty="0">
                <a:latin typeface="Courier New" panose="02070309020205020404" pitchFamily="49" charset="0"/>
                <a:cs typeface="B Yekan" panose="00000400000000000000" pitchFamily="2" charset="-78"/>
              </a:rPr>
              <a:t>global__</a:t>
            </a:r>
            <a:r>
              <a:rPr lang="en-US" dirty="0">
                <a:cs typeface="B Yekan" panose="00000400000000000000" pitchFamily="2" charset="-78"/>
              </a:rPr>
              <a:t> </a:t>
            </a:r>
            <a:r>
              <a:rPr lang="fa-IR" dirty="0">
                <a:cs typeface="B Yekan" panose="00000400000000000000" pitchFamily="2" charset="-78"/>
              </a:rPr>
              <a:t>یعنی این تابع روی </a:t>
            </a:r>
            <a:r>
              <a:rPr lang="en-US" dirty="0">
                <a:cs typeface="B Yekan" panose="00000400000000000000" pitchFamily="2" charset="-78"/>
              </a:rPr>
              <a:t>GPU </a:t>
            </a:r>
            <a:r>
              <a:rPr lang="fa-IR" dirty="0">
                <a:cs typeface="B Yekan" panose="00000400000000000000" pitchFamily="2" charset="-78"/>
              </a:rPr>
              <a:t>اجرا می‌شود.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b="1" dirty="0">
                <a:cs typeface="B Yekan" panose="00000400000000000000" pitchFamily="2" charset="-78"/>
              </a:rPr>
              <a:t> چرا همه درباره </a:t>
            </a:r>
            <a:r>
              <a:rPr lang="en-US" b="1" dirty="0">
                <a:cs typeface="B Yekan" panose="00000400000000000000" pitchFamily="2" charset="-78"/>
              </a:rPr>
              <a:t>CUDA </a:t>
            </a:r>
            <a:r>
              <a:rPr lang="fa-IR" b="1" dirty="0">
                <a:cs typeface="B Yekan" panose="00000400000000000000" pitchFamily="2" charset="-78"/>
              </a:rPr>
              <a:t>حرف می‌زنند؟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ekan" panose="00000400000000000000" pitchFamily="2" charset="-78"/>
              </a:rPr>
              <a:t>سرعت اجرای مدل‌های هوش مصنوعی را چند صد برابر می‌کند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cs typeface="B Yekan" panose="00000400000000000000" pitchFamily="2" charset="-78"/>
              </a:rPr>
              <a:t>تقریباً همه فریم‌ورک‌ها مثل </a:t>
            </a:r>
            <a:r>
              <a:rPr lang="en-US" dirty="0" err="1">
                <a:cs typeface="B Yekan" panose="00000400000000000000" pitchFamily="2" charset="-78"/>
              </a:rPr>
              <a:t>PyTorch</a:t>
            </a:r>
            <a:r>
              <a:rPr lang="en-US" dirty="0">
                <a:cs typeface="B Yekan" panose="00000400000000000000" pitchFamily="2" charset="-78"/>
              </a:rPr>
              <a:t> </a:t>
            </a:r>
            <a:r>
              <a:rPr lang="fa-IR" dirty="0">
                <a:cs typeface="B Yekan" panose="00000400000000000000" pitchFamily="2" charset="-78"/>
              </a:rPr>
              <a:t>و </a:t>
            </a:r>
            <a:r>
              <a:rPr lang="en-US" dirty="0">
                <a:cs typeface="B Yekan" panose="00000400000000000000" pitchFamily="2" charset="-78"/>
              </a:rPr>
              <a:t>TensorFlow </a:t>
            </a:r>
            <a:r>
              <a:rPr lang="fa-IR" dirty="0">
                <a:cs typeface="B Yekan" panose="00000400000000000000" pitchFamily="2" charset="-78"/>
              </a:rPr>
              <a:t>از </a:t>
            </a:r>
            <a:r>
              <a:rPr lang="en-US" dirty="0">
                <a:cs typeface="B Yekan" panose="00000400000000000000" pitchFamily="2" charset="-78"/>
              </a:rPr>
              <a:t>CUDA </a:t>
            </a:r>
            <a:r>
              <a:rPr lang="fa-IR" dirty="0">
                <a:cs typeface="B Yekan" panose="00000400000000000000" pitchFamily="2" charset="-78"/>
              </a:rPr>
              <a:t>پشتیبانی می‌کنند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cs typeface="B Yekan" panose="00000400000000000000" pitchFamily="2" charset="-78"/>
              </a:rPr>
              <a:t>کارت‌های </a:t>
            </a:r>
            <a:r>
              <a:rPr lang="en-US" dirty="0">
                <a:cs typeface="B Yekan" panose="00000400000000000000" pitchFamily="2" charset="-78"/>
              </a:rPr>
              <a:t>NVIDIA </a:t>
            </a:r>
            <a:r>
              <a:rPr lang="fa-IR" dirty="0">
                <a:cs typeface="B Yekan" panose="00000400000000000000" pitchFamily="2" charset="-78"/>
              </a:rPr>
              <a:t>بدون </a:t>
            </a:r>
            <a:r>
              <a:rPr lang="en-US" dirty="0">
                <a:cs typeface="B Yekan" panose="00000400000000000000" pitchFamily="2" charset="-78"/>
              </a:rPr>
              <a:t>CUDA </a:t>
            </a:r>
            <a:r>
              <a:rPr lang="fa-IR" dirty="0">
                <a:cs typeface="B Yekan" panose="00000400000000000000" pitchFamily="2" charset="-78"/>
              </a:rPr>
              <a:t>تقریباً بی‌استفاده‌اند</a:t>
            </a:r>
            <a:endParaRPr lang="en-US" dirty="0">
              <a:cs typeface="B Yekan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F3949B-F57A-E57B-C3DF-63F876DA9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368" y="-1"/>
            <a:ext cx="5536720" cy="88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70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51389" y="1644015"/>
            <a:ext cx="75948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CPU چیست؟ مغز متفکر کامپیوتر</a:t>
            </a:r>
            <a:endParaRPr lang="en-US" sz="4450" dirty="0">
              <a:cs typeface="B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0794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واحد پردازش مرکزی (CPU) مسئول اجرای دستورالعمل‌ها، مدیریت منابع و انجام محاسبات عمومی است. این قطعه حیاتی، حکم مغز کامپیوتر شما را دارد و تمامی فرآیندهای اصلی را هماهنگ می‌کند.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640252" y="3588901"/>
            <a:ext cx="4196358" cy="2214205"/>
          </a:xfrm>
          <a:prstGeom prst="roundRect">
            <a:avLst>
              <a:gd name="adj" fmla="val 153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5" name="Shape 3"/>
          <p:cNvSpPr/>
          <p:nvPr/>
        </p:nvSpPr>
        <p:spPr>
          <a:xfrm>
            <a:off x="12929354" y="381571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16520" y="4002762"/>
            <a:ext cx="306110" cy="30611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774561" y="47229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اجرای دستورالعمل‌ها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8" name="Text 5"/>
          <p:cNvSpPr/>
          <p:nvPr/>
        </p:nvSpPr>
        <p:spPr>
          <a:xfrm>
            <a:off x="9867067" y="5213390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مدیریت و اجرای کدهای نرم‌افزاری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17081" y="3588901"/>
            <a:ext cx="4196358" cy="2214205"/>
          </a:xfrm>
          <a:prstGeom prst="roundRect">
            <a:avLst>
              <a:gd name="adj" fmla="val 153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8506182" y="381571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3348" y="4002762"/>
            <a:ext cx="306110" cy="30611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351389" y="47229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مدیریت منابع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443895" y="5213390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کنترل و توزیع وظایف بین قطعات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793909" y="3588901"/>
            <a:ext cx="4196358" cy="2214205"/>
          </a:xfrm>
          <a:prstGeom prst="roundRect">
            <a:avLst>
              <a:gd name="adj" fmla="val 153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4083010" y="381571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0177" y="4002762"/>
            <a:ext cx="306110" cy="30611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928217" y="47229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محاسبات عمومی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1020723" y="5213390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انجام عملیات منطقی و ریاضی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793790" y="605825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معماری CPU شامل چند هسته قدرتمند است که به صورت سریالی و با فرکانس بالا کار می‌کنند. CPU توانایی انجام طیف گسترده‌ای از وظایف را دارد اما تعداد هسته‌های آن محدود است، از این رو در پردازش‌های موازی ممکن است کند عمل کند.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11FFA1-0116-4522-A2B0-9EDDFE6E3AB6}"/>
              </a:ext>
            </a:extLst>
          </p:cNvPr>
          <p:cNvSpPr/>
          <p:nvPr/>
        </p:nvSpPr>
        <p:spPr>
          <a:xfrm>
            <a:off x="12705347" y="7421078"/>
            <a:ext cx="1838426" cy="72189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6080" y="1838206"/>
            <a:ext cx="796413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 GPU چیست؟ </a:t>
            </a:r>
            <a:endParaRPr lang="en-US" sz="4450" dirty="0">
              <a:cs typeface="B Yekan" panose="000004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7520" y="3595926"/>
            <a:ext cx="78726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واحد پردازش گرافیکی (GPU) تراشه‌ای تخصصی است که به صورت اختصاصی برای پردازش تصاویر، ویدئو و اجرای محاسبات موازی طراحی شده است. این تراشه‌ها کارایی فوق‌العاده‌ای در حجم بالای داده‌های تصویری دارند.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93978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GPU دارای صدها تا هزاران هسته کوچک است که به صورت همزمان روی داده‌های مشابه کار می‌کنند. این ساختار موازی باعث می‌شود GPU در پردازش‌های گرافیکی و محاسباتی تکراری و پیچیده بسیار سریع‌تر و کارآمدتر از CPU عمل کند و توانایی پردازش بصری بی‌نظیری را ارائه دهد.</a:t>
            </a:r>
            <a:endParaRPr lang="en-US" sz="1750" dirty="0">
              <a:cs typeface="B Yekan" panose="00000400000000000000" pitchFamily="2" charset="-78"/>
            </a:endParaRPr>
          </a:p>
        </p:txBody>
      </p:sp>
      <p:pic>
        <p:nvPicPr>
          <p:cNvPr id="2050" name="Picture 2" descr="What is a GPU? An Inside Look">
            <a:extLst>
              <a:ext uri="{FF2B5EF4-FFF2-40B4-BE49-F238E27FC236}">
                <a16:creationId xmlns:a16="http://schemas.microsoft.com/office/drawing/2014/main" id="{D7FD90A3-E00A-439F-9056-5E3B34DA9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0"/>
          <a:stretch/>
        </p:blipFill>
        <p:spPr bwMode="auto">
          <a:xfrm>
            <a:off x="9383892" y="1838206"/>
            <a:ext cx="5006616" cy="4738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15488" y="375523"/>
            <a:ext cx="6436876" cy="426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50"/>
              </a:lnSpc>
              <a:buNone/>
            </a:pPr>
            <a:r>
              <a:rPr lang="en-US" sz="26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تفاوت کلیدی CPU و GPU در عملکرد و معماری</a:t>
            </a:r>
            <a:endParaRPr lang="en-US" sz="2650" dirty="0">
              <a:cs typeface="B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4877316" y="1143714"/>
            <a:ext cx="2048708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6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CPU: قدرت و دقت</a:t>
            </a:r>
            <a:endParaRPr lang="en-US" sz="1600" dirty="0">
              <a:cs typeface="B Yekan" panose="000004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478036" y="1536383"/>
            <a:ext cx="6670596" cy="436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0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CPU با چند هسته قدرتمند، برای پردازش‌های متنوع و سریالی با فرکانس بالا بهینه شده است. این واحد، وظایف پیچیده‌ای را به صورت گام به گام و با دقت بالا انجام می‌دهد.</a:t>
            </a:r>
            <a:endParaRPr lang="en-US" sz="1050" dirty="0">
              <a:cs typeface="B Yekan" panose="00000400000000000000" pitchFamily="2" charset="-78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436" y="2126933"/>
            <a:ext cx="5021064" cy="5021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 3"/>
          <p:cNvSpPr/>
          <p:nvPr/>
        </p:nvSpPr>
        <p:spPr>
          <a:xfrm>
            <a:off x="478036" y="7693819"/>
            <a:ext cx="6670596" cy="436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0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مثال: CPU مانند سرآشپز ماهری است که چند کار پیچیده را مدیریت می‌کند، هر مرحله را با دقت و به ترتیب انجام می‌دهد تا یک غذای عالی آماده شود.</a:t>
            </a:r>
            <a:endParaRPr lang="en-US" sz="1050" dirty="0">
              <a:cs typeface="B Yekan" panose="000004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807388" y="1143714"/>
            <a:ext cx="2279094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6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GPU: سرعت و موازی‌سازی</a:t>
            </a:r>
            <a:endParaRPr lang="en-US" sz="1600" dirty="0">
              <a:cs typeface="B Yekan" panose="00000400000000000000" pitchFamily="2" charset="-78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89388" y="1536383"/>
            <a:ext cx="6670596" cy="436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0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GPU با هزاران هسته کوچک، برای پردازش موازی داده‌های تکراری و سنگین طراحی شده است. این ساختار به آن امکان می‌دهد تا حجم عظیمی از محاسبات را به صورت همزمان انجام دهد.</a:t>
            </a:r>
            <a:endParaRPr lang="en-US" sz="1050" dirty="0">
              <a:cs typeface="B Yekan" panose="00000400000000000000" pitchFamily="2" charset="-78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788" y="2126933"/>
            <a:ext cx="5021064" cy="5021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 6"/>
          <p:cNvSpPr/>
          <p:nvPr/>
        </p:nvSpPr>
        <p:spPr>
          <a:xfrm>
            <a:off x="7489388" y="7693819"/>
            <a:ext cx="7001312" cy="436959"/>
          </a:xfrm>
          <a:prstGeom prst="rect">
            <a:avLst/>
          </a:prstGeom>
          <a:solidFill>
            <a:srgbClr val="F9F6F0"/>
          </a:solidFill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0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مثال: GPU مانند تیمی از دستیاران است که هزاران همبرگر را همزمان می‌چرخانند، هر یک وظیفه‌ای ساده را به صورت موازی انجام می‌دهند تا سرعت تولید بالا برود.</a:t>
            </a:r>
            <a:endParaRPr lang="en-US" sz="1050" dirty="0">
              <a:cs typeface="B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5675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کارت گرافیک چیست و چه تفاوتی با GPU دارد؟</a:t>
            </a:r>
            <a:endParaRPr lang="en-US" sz="4450" dirty="0">
              <a:cs typeface="B Yekan" panose="000004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41447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GPU تنها تراشه پردازشی است که هسته‌های پردازشگر را در خود جای داده، اما کارت گرافیک یک برد کامل سخت‌افزاری است که از چندین جزء تشکیل شده و به کامپیوتر امکان می‌دهد تصاویر را به نمایشگر ارسال کند.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758333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کارت گرافیک شامل GPU، حافظه اختصاصی (VRAM) برای ذخیره داده‌های گرافیکی، مدار تغذیه برای تامین برق، و یک سیستم خنک‌کننده برای حفظ دمای بهینه است. این کارت به مادربرد متصل می‌شود و مسئول پردازش و نمایش تصاویر روی نمایشگر است. بدون کارت گرافیک، GPU به تنهایی نمی‌تواند عملکرد کامل و مورد انتظار را داشته باشد و تجربه بصری کاربر محدود خواهد بود.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5F2D17-097C-69BA-3ABC-5A5B1D4FBEF8}"/>
              </a:ext>
            </a:extLst>
          </p:cNvPr>
          <p:cNvSpPr/>
          <p:nvPr/>
        </p:nvSpPr>
        <p:spPr>
          <a:xfrm>
            <a:off x="12705347" y="7421078"/>
            <a:ext cx="1838426" cy="72189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66021" y="1671280"/>
            <a:ext cx="75705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انواع</a:t>
            </a: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 </a:t>
            </a:r>
            <a:r>
              <a:rPr lang="en-US" sz="4450" dirty="0" err="1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GPUمجتمع</a:t>
            </a: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، مجزا و خارجی</a:t>
            </a:r>
            <a:endParaRPr lang="en-US" sz="4450" dirty="0">
              <a:cs typeface="B Yekan" panose="00000400000000000000" pitchFamily="2" charset="-78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173849"/>
            <a:ext cx="4196358" cy="2766298"/>
          </a:xfrm>
          <a:prstGeom prst="roundRect">
            <a:avLst>
              <a:gd name="adj" fmla="val 5289"/>
            </a:avLst>
          </a:prstGeom>
          <a:solidFill>
            <a:srgbClr val="F9F6F0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143369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551688" y="283368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5761" y="3037761"/>
            <a:ext cx="272177" cy="27217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1084" y="37408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GPU مجتمع (iGPU)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51084" y="4231243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روی پردازنده یا مادربرد تعبیه شده و از حافظه اصلی سیستم استفاده می‌کند. مناسب کارهای روزمره، مرور وب و بازی‌های سبک است.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16962" y="3173849"/>
            <a:ext cx="4196358" cy="2766298"/>
          </a:xfrm>
          <a:prstGeom prst="roundRect">
            <a:avLst>
              <a:gd name="adj" fmla="val 5289"/>
            </a:avLst>
          </a:prstGeom>
          <a:solidFill>
            <a:srgbClr val="F9F6F0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16962" y="3143369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974860" y="283368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8933" y="3037761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74256" y="37408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GPU مجزا (dGPU)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474256" y="4231243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یک کارت گرافیک مستقل با حافظه اختصاصی (VRAM) است. برای بازی‌های سنگین، طراحی گرافیکی، ویرایش ویدئو و رندرینگ حرفه‌ای ایده‌آل است.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9640133" y="3173849"/>
            <a:ext cx="4196358" cy="2766298"/>
          </a:xfrm>
          <a:prstGeom prst="roundRect">
            <a:avLst>
              <a:gd name="adj" fmla="val 5289"/>
            </a:avLst>
          </a:prstGeom>
          <a:solidFill>
            <a:srgbClr val="F9F6F0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9640133" y="3143369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11398032" y="283368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US">
              <a:cs typeface="B Yekan" panose="00000400000000000000" pitchFamily="2" charset="-78"/>
            </a:endParaRPr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2105" y="3037761"/>
            <a:ext cx="272177" cy="272177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897427" y="37408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GPU خارجی (eGPU)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9897427" y="4231243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یک ماژول جداگانه که از طریق پورت‌هایی مثل Thunderbolt </a:t>
            </a:r>
            <a:r>
              <a:rPr lang="en-US" sz="1750" dirty="0" err="1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به</a:t>
            </a: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 </a:t>
            </a:r>
            <a:r>
              <a:rPr lang="fa-IR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سیستم </a:t>
            </a:r>
            <a:r>
              <a:rPr lang="en-US" sz="1750" dirty="0" err="1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متصل</a:t>
            </a: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 می‌شود و توان گرافیکی دستگاه را به میزان قابل توجهی افزایش می‌دهد.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793790" y="61952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انتخاب نوع GPU به نیازهای شما، بودجه و نوع کاربری که از سیستم خود انتظار دارید بستگی دارد.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95AAEB-9B6E-FF0E-CC04-81CEF6A8212B}"/>
              </a:ext>
            </a:extLst>
          </p:cNvPr>
          <p:cNvSpPr/>
          <p:nvPr/>
        </p:nvSpPr>
        <p:spPr>
          <a:xfrm>
            <a:off x="12732662" y="7421078"/>
            <a:ext cx="1838426" cy="72189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93663" y="1202531"/>
            <a:ext cx="83429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rtl="1">
              <a:lnSpc>
                <a:spcPts val="5550"/>
              </a:lnSpc>
            </a:pPr>
            <a:r>
              <a:rPr lang="en-US" sz="4450" dirty="0" err="1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کاربردهای</a:t>
            </a: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 </a:t>
            </a:r>
            <a:r>
              <a:rPr lang="en-US" sz="4450" dirty="0" err="1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متنوع</a:t>
            </a: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 GPU</a:t>
            </a:r>
            <a:r>
              <a:rPr lang="fa-IR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 فراتر از کارت گرافیک</a:t>
            </a:r>
            <a:endParaRPr lang="en-US" sz="4450" dirty="0">
              <a:cs typeface="B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36493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قدرت پردازش موازی GPUها، آن‌ها را به ابزاری بی‌بدیل در حوزه‌های مختلف تبدیل کرده است.</a:t>
            </a:r>
            <a:endParaRPr lang="en-US" sz="1750" dirty="0">
              <a:cs typeface="B Yekan" panose="00000400000000000000" pitchFamily="2" charset="-78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610" y="2982992"/>
            <a:ext cx="3048000" cy="188380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001375" y="5093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بازی‌های کامپیوتری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788610" y="5584031"/>
            <a:ext cx="304800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رندر سریع </a:t>
            </a:r>
            <a:r>
              <a:rPr lang="en-US" sz="1750" dirty="0" err="1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تصاویر</a:t>
            </a: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 </a:t>
            </a:r>
            <a:r>
              <a:rPr lang="en-US" sz="1750" dirty="0" err="1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سه</a:t>
            </a: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‌</a:t>
            </a:r>
            <a:r>
              <a:rPr lang="fa-IR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 </a:t>
            </a:r>
            <a:r>
              <a:rPr lang="en-US" sz="1750" dirty="0" err="1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بعدی</a:t>
            </a: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 و ایجاد تجربه‌های واقع‌گرایانه در بازی‌ها.</a:t>
            </a:r>
            <a:endParaRPr lang="en-US" sz="1750" dirty="0">
              <a:cs typeface="B Yekan" panose="00000400000000000000" pitchFamily="2" charset="-78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003" y="2982992"/>
            <a:ext cx="3048119" cy="188380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57003" y="5093613"/>
            <a:ext cx="304811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هوش مصنوعی و یادگیری ماشین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9" name="Text 5"/>
          <p:cNvSpPr/>
          <p:nvPr/>
        </p:nvSpPr>
        <p:spPr>
          <a:xfrm>
            <a:off x="7457003" y="5938361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تسریع در آموزش شبکه‌های عصبی و مدل‌های پیچیده هوش مصنوعی با پردازش موازی.</a:t>
            </a:r>
            <a:endParaRPr lang="en-US" sz="1750" dirty="0">
              <a:cs typeface="B Yekan" panose="00000400000000000000" pitchFamily="2" charset="-78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397" y="2982992"/>
            <a:ext cx="3048119" cy="188380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338280" y="5093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طراحی و رندرینگ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12" name="Text 7"/>
          <p:cNvSpPr/>
          <p:nvPr/>
        </p:nvSpPr>
        <p:spPr>
          <a:xfrm>
            <a:off x="4125397" y="5584031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ویرایش و رندر ویدئوهای با کیفیت بالا، طراحی سه‌بعدی و شبیه‌سازی‌های علمی دقیق.</a:t>
            </a:r>
            <a:endParaRPr lang="en-US" sz="1750" dirty="0">
              <a:cs typeface="B Yekan" panose="00000400000000000000" pitchFamily="2" charset="-78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2982992"/>
            <a:ext cx="3048119" cy="188380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06673" y="5093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محاسبات علمی</a:t>
            </a:r>
            <a:endParaRPr lang="en-US" sz="2200" dirty="0">
              <a:cs typeface="B Yekan" panose="00000400000000000000" pitchFamily="2" charset="-78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93790" y="5584031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انجام محاسبات موازی سنگین در علوم داده، فیزیک کوانتوم و الگوریتم‌های پیچیده.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471C82-51C5-4172-61B6-CBEB0B94CD57}"/>
              </a:ext>
            </a:extLst>
          </p:cNvPr>
          <p:cNvSpPr/>
          <p:nvPr/>
        </p:nvSpPr>
        <p:spPr>
          <a:xfrm>
            <a:off x="12732662" y="7421078"/>
            <a:ext cx="1838426" cy="72189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4174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چرا ترکیب CPU و GPU ایده‌آل است؟</a:t>
            </a:r>
            <a:endParaRPr lang="en-US" sz="4450" dirty="0">
              <a:cs typeface="B Yekan" panose="00000400000000000000" pitchFamily="2" charset="-78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035" y="2616994"/>
            <a:ext cx="1134070" cy="17408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147106" y="262628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CPU </a:t>
            </a:r>
            <a:r>
              <a:rPr lang="en-US" sz="2650" dirty="0" err="1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مدیریت</a:t>
            </a:r>
            <a:r>
              <a:rPr lang="en-US" sz="2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 </a:t>
            </a:r>
            <a:r>
              <a:rPr lang="en-US" sz="2650" dirty="0" err="1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سیستم</a:t>
            </a:r>
            <a:r>
              <a:rPr lang="fa-IR" sz="2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:</a:t>
            </a:r>
            <a:endParaRPr lang="en-US" sz="2650" dirty="0">
              <a:cs typeface="B Yekan" panose="00000400000000000000" pitchFamily="2" charset="-78"/>
            </a:endParaRPr>
          </a:p>
        </p:txBody>
      </p:sp>
      <p:sp>
        <p:nvSpPr>
          <p:cNvPr id="6" name="Text 2"/>
          <p:cNvSpPr/>
          <p:nvPr/>
        </p:nvSpPr>
        <p:spPr>
          <a:xfrm>
            <a:off x="1105519" y="3187660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مدیریت کلی سیستم، اجرای برنامه‌های کاربردی، و انجام وظایف سریالی که به سرعت بالا و دقت نیاز دارند.</a:t>
            </a:r>
            <a:endParaRPr lang="en-US" sz="1750" dirty="0">
              <a:cs typeface="B Yekan" panose="00000400000000000000" pitchFamily="2" charset="-78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035" y="4357806"/>
            <a:ext cx="1134070" cy="17408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47106" y="436709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GPU قدرت پردازشی</a:t>
            </a:r>
            <a:endParaRPr lang="en-US" sz="2650" dirty="0">
              <a:cs typeface="B Yekan" panose="00000400000000000000" pitchFamily="2" charset="-78"/>
            </a:endParaRPr>
          </a:p>
        </p:txBody>
      </p:sp>
      <p:sp>
        <p:nvSpPr>
          <p:cNvPr id="9" name="Text 4"/>
          <p:cNvSpPr/>
          <p:nvPr/>
        </p:nvSpPr>
        <p:spPr>
          <a:xfrm>
            <a:off x="587141" y="4928473"/>
            <a:ext cx="67139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پردازش‌های سنگین و موازی گرافیکی و محاسباتی، که به تعداد زیادی عملیات همزمان نیاز دارند.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93790" y="6136243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در یک سیستم کامپیوتری مدرن، CPU و GPU مکمل یکدیگر هستند و هر کدام وظایف خاصی را به بهترین شکل انجام می‌دهند. استفاده همزمان و هماهنگ از هر دو باعث افزایش چشمگیر سرعت و کارایی سیستم در اجرای برنامه‌ها، بازی‌ها و کارهای سنگین می‌شود.</a:t>
            </a:r>
            <a:endParaRPr lang="en-US" sz="1750" dirty="0">
              <a:cs typeface="B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0713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B Yekan" panose="00000400000000000000" pitchFamily="2" charset="-78"/>
              </a:rPr>
              <a:t>نکات مهم در انتخاب کارت گرافیک</a:t>
            </a:r>
            <a:endParaRPr lang="en-US" sz="4450" dirty="0">
              <a:cs typeface="B Yekan" panose="000004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53672" y="330398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 rtl="1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بررسی مشخصات فنی:</a:t>
            </a: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 </a:t>
            </a:r>
            <a:endParaRPr lang="fa-IR" sz="1750" dirty="0">
              <a:solidFill>
                <a:srgbClr val="746558"/>
              </a:solidFill>
              <a:latin typeface="Gelasio" pitchFamily="34" charset="0"/>
              <a:ea typeface="Gelasio" pitchFamily="34" charset="-122"/>
              <a:cs typeface="B Yekan" panose="00000400000000000000" pitchFamily="2" charset="-78"/>
            </a:endParaRPr>
          </a:p>
          <a:p>
            <a:pPr marL="285750" indent="-285750" algn="just" rtl="1">
              <a:lnSpc>
                <a:spcPts val="28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تعداد هسته‌ها </a:t>
            </a:r>
            <a:endParaRPr lang="fa-IR" sz="1750" dirty="0">
              <a:solidFill>
                <a:srgbClr val="746558"/>
              </a:solidFill>
              <a:latin typeface="Gelasio" pitchFamily="34" charset="0"/>
              <a:ea typeface="Gelasio" pitchFamily="34" charset="-122"/>
              <a:cs typeface="B Yekan" panose="00000400000000000000" pitchFamily="2" charset="-78"/>
            </a:endParaRPr>
          </a:p>
          <a:p>
            <a:pPr marL="285750" indent="-285750" algn="just" rtl="1">
              <a:lnSpc>
                <a:spcPts val="2850"/>
              </a:lnSpc>
              <a:buSzPct val="100000"/>
              <a:buFont typeface="Arial" panose="020B0604020202020204" pitchFamily="34" charset="0"/>
              <a:buChar char="•"/>
            </a:pPr>
            <a:r>
              <a:rPr lang="fa-IR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 </a:t>
            </a: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Stream Processors</a:t>
            </a:r>
            <a:endParaRPr lang="fa-IR" sz="1750" dirty="0">
              <a:solidFill>
                <a:srgbClr val="746558"/>
              </a:solidFill>
              <a:latin typeface="Gelasio" pitchFamily="34" charset="0"/>
              <a:ea typeface="Gelasio" pitchFamily="34" charset="-122"/>
              <a:cs typeface="B Yekan" panose="00000400000000000000" pitchFamily="2" charset="-78"/>
            </a:endParaRPr>
          </a:p>
          <a:p>
            <a:pPr marL="742950" lvl="1" indent="-285750" algn="just" rtl="1">
              <a:lnSpc>
                <a:spcPts val="2850"/>
              </a:lnSpc>
              <a:buSzPct val="100000"/>
              <a:buFont typeface="Arial" panose="020B0604020202020204" pitchFamily="34" charset="0"/>
              <a:buChar char="•"/>
            </a:pPr>
            <a:endParaRPr lang="fa-IR" sz="1750" dirty="0">
              <a:solidFill>
                <a:srgbClr val="746558"/>
              </a:solidFill>
              <a:latin typeface="Gelasio" pitchFamily="34" charset="0"/>
              <a:ea typeface="Gelasio" pitchFamily="34" charset="-122"/>
              <a:cs typeface="B Yekan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89648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نوع کاربری: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33868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سازگاری و </a:t>
            </a:r>
            <a:r>
              <a:rPr lang="en-US" sz="1750" b="1" dirty="0" err="1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اتصال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578088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1750" b="1" dirty="0" err="1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سیستم</a:t>
            </a:r>
            <a:r>
              <a:rPr lang="en-US" sz="175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 </a:t>
            </a:r>
            <a:r>
              <a:rPr lang="en-US" sz="1750" b="1" dirty="0" err="1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خنک‌کننده</a:t>
            </a:r>
            <a:endParaRPr lang="en-US" sz="1750" dirty="0">
              <a:cs typeface="B Yekan" panose="00000400000000000000" pitchFamily="2" charset="-78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622308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B Yekan" panose="00000400000000000000" pitchFamily="2" charset="-78"/>
              </a:rPr>
              <a:t>بودجه</a:t>
            </a:r>
            <a:endParaRPr lang="en-US" sz="1750" dirty="0">
              <a:cs typeface="B Yekan" panose="00000400000000000000" pitchFamily="2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4456</TotalTime>
  <Words>1219</Words>
  <Application>Microsoft Office PowerPoint</Application>
  <PresentationFormat>Custom</PresentationFormat>
  <Paragraphs>114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Gelasio</vt:lpstr>
      <vt:lpstr>Arial</vt:lpstr>
      <vt:lpstr>Gelasio Semi Bold</vt:lpstr>
      <vt:lpstr>Arial Black</vt:lpstr>
      <vt:lpstr>SahelFont</vt:lpstr>
      <vt:lpstr>B Yekan</vt:lpstr>
      <vt:lpstr>Courier New</vt:lpstr>
      <vt:lpstr>Corbel</vt:lpstr>
      <vt:lpstr>IRANYekan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mohammadreza roohafza</dc:creator>
  <cp:lastModifiedBy>mohammadreza roohafza</cp:lastModifiedBy>
  <cp:revision>10</cp:revision>
  <dcterms:created xsi:type="dcterms:W3CDTF">2025-12-03T13:52:48Z</dcterms:created>
  <dcterms:modified xsi:type="dcterms:W3CDTF">2025-12-10T14:00:05Z</dcterms:modified>
</cp:coreProperties>
</file>